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5" r:id="rId2"/>
    <p:sldId id="267" r:id="rId3"/>
  </p:sldIdLst>
  <p:sldSz cx="7559675" cy="1069181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381" userDrawn="1">
          <p15:clr>
            <a:srgbClr val="A4A3A4"/>
          </p15:clr>
        </p15:guide>
        <p15:guide id="3" pos="340" userDrawn="1">
          <p15:clr>
            <a:srgbClr val="A4A3A4"/>
          </p15:clr>
        </p15:guide>
        <p15:guide id="4" pos="4422" userDrawn="1">
          <p15:clr>
            <a:srgbClr val="A4A3A4"/>
          </p15:clr>
        </p15:guide>
        <p15:guide id="5" orient="horz" pos="3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69D"/>
    <a:srgbClr val="00AACB"/>
    <a:srgbClr val="FF0000"/>
    <a:srgbClr val="FFF5E0"/>
    <a:srgbClr val="F9DCE4"/>
    <a:srgbClr val="EA5E7B"/>
    <a:srgbClr val="E60112"/>
    <a:srgbClr val="0158AA"/>
    <a:srgbClr val="E60110"/>
    <a:srgbClr val="0237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D5C4CF-ED37-4330-8822-4326F626AF33}" v="7" dt="2024-11-28T06:14:45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91"/>
    <p:restoredTop sz="94685"/>
  </p:normalViewPr>
  <p:slideViewPr>
    <p:cSldViewPr snapToGrid="0" snapToObjects="1" showGuides="1">
      <p:cViewPr varScale="1">
        <p:scale>
          <a:sx n="39" d="100"/>
          <a:sy n="39" d="100"/>
        </p:scale>
        <p:origin x="3030" y="36"/>
      </p:cViewPr>
      <p:guideLst>
        <p:guide pos="2381"/>
        <p:guide pos="340"/>
        <p:guide pos="4422"/>
        <p:guide orient="horz" pos="3367"/>
      </p:guideLst>
    </p:cSldViewPr>
  </p:slideViewPr>
  <p:outlineViewPr>
    <p:cViewPr>
      <p:scale>
        <a:sx n="40" d="100"/>
        <a:sy n="4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211" d="100"/>
          <a:sy n="211" d="100"/>
        </p:scale>
        <p:origin x="1248" y="200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2" cy="33795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9" y="0"/>
            <a:ext cx="4275402" cy="33795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6B7EBAF4-1143-B942-B7FE-7A008F0C9C8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29088" y="841375"/>
            <a:ext cx="16081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2" cy="33795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9" y="6397807"/>
            <a:ext cx="4275402" cy="33795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3D99528-832E-854A-BA7C-178C7BAA0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372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E680A20-EF2F-38F2-F747-BA01B1F668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7619933" cy="1069181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733FAD4-9064-AD8A-63F3-2A4B67997E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2370" y="275511"/>
            <a:ext cx="1080000" cy="632641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50528CB-C056-E3AF-44E9-4AF64AFC69E4}"/>
              </a:ext>
            </a:extLst>
          </p:cNvPr>
          <p:cNvGrpSpPr/>
          <p:nvPr userDrawn="1"/>
        </p:nvGrpSpPr>
        <p:grpSpPr>
          <a:xfrm>
            <a:off x="2168180" y="9883439"/>
            <a:ext cx="3223316" cy="338554"/>
            <a:chOff x="-6767425" y="9372017"/>
            <a:chExt cx="3223316" cy="338554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C233E9A5-D16B-1628-DCC6-C3F78C782896}"/>
                </a:ext>
              </a:extLst>
            </p:cNvPr>
            <p:cNvSpPr txBox="1"/>
            <p:nvPr/>
          </p:nvSpPr>
          <p:spPr>
            <a:xfrm>
              <a:off x="-6767425" y="9372017"/>
              <a:ext cx="12400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/>
                <a:t>主催：</a:t>
              </a:r>
            </a:p>
          </p:txBody>
        </p: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DD7A8BA1-CAA9-AE28-48B1-371F194F4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064109" y="9417772"/>
              <a:ext cx="2520000" cy="216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95170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81CBFF3-064B-7968-C0B3-DE7F172D4F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9050" y="66261"/>
            <a:ext cx="7619933" cy="1097279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733FAD4-9064-AD8A-63F3-2A4B67997E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3212" y="676563"/>
            <a:ext cx="1080000" cy="632641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50528CB-C056-E3AF-44E9-4AF64AFC69E4}"/>
              </a:ext>
            </a:extLst>
          </p:cNvPr>
          <p:cNvGrpSpPr/>
          <p:nvPr userDrawn="1"/>
        </p:nvGrpSpPr>
        <p:grpSpPr>
          <a:xfrm>
            <a:off x="3779837" y="10315901"/>
            <a:ext cx="3223316" cy="338554"/>
            <a:chOff x="-6767425" y="9372017"/>
            <a:chExt cx="3223316" cy="338554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C233E9A5-D16B-1628-DCC6-C3F78C782896}"/>
                </a:ext>
              </a:extLst>
            </p:cNvPr>
            <p:cNvSpPr txBox="1"/>
            <p:nvPr/>
          </p:nvSpPr>
          <p:spPr>
            <a:xfrm>
              <a:off x="-6767425" y="9372017"/>
              <a:ext cx="12400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主催：</a:t>
              </a:r>
            </a:p>
          </p:txBody>
        </p: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DD7A8BA1-CAA9-AE28-48B1-371F194F4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064109" y="9417772"/>
              <a:ext cx="2520000" cy="216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45698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>
          <p15:clr>
            <a:srgbClr val="FBAE40"/>
          </p15:clr>
        </p15:guide>
        <p15:guide id="2" pos="238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3B2EE81-871A-B0B2-3D74-CA09306719F5}"/>
              </a:ext>
            </a:extLst>
          </p:cNvPr>
          <p:cNvSpPr txBox="1"/>
          <p:nvPr userDrawn="1"/>
        </p:nvSpPr>
        <p:spPr>
          <a:xfrm>
            <a:off x="1925313" y="10134662"/>
            <a:ext cx="1240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主催：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2D677800-7BD4-35F8-4593-4ECB221DE6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54362" y="10195806"/>
            <a:ext cx="2880000" cy="247043"/>
          </a:xfrm>
          <a:prstGeom prst="rect">
            <a:avLst/>
          </a:prstGeom>
        </p:spPr>
      </p:pic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0EA117A3-A4F1-B280-F98D-B3CB1E789903}"/>
              </a:ext>
            </a:extLst>
          </p:cNvPr>
          <p:cNvSpPr/>
          <p:nvPr userDrawn="1"/>
        </p:nvSpPr>
        <p:spPr>
          <a:xfrm>
            <a:off x="539838" y="357188"/>
            <a:ext cx="6480000" cy="542925"/>
          </a:xfrm>
          <a:prstGeom prst="roundRect">
            <a:avLst>
              <a:gd name="adj" fmla="val 50000"/>
            </a:avLst>
          </a:prstGeom>
          <a:solidFill>
            <a:srgbClr val="E601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pPr algn="ctr"/>
            <a:r>
              <a:rPr kumimoji="1" lang="en-US" altLang="ja-JP" sz="2500" b="1" dirty="0">
                <a:latin typeface="+mn-ea"/>
              </a:rPr>
              <a:t>Web</a:t>
            </a:r>
            <a:r>
              <a:rPr kumimoji="1" lang="ja-JP" altLang="en-US" sz="2500" b="1">
                <a:latin typeface="+mn-ea"/>
              </a:rPr>
              <a:t>カンファレンス登録方法</a:t>
            </a:r>
          </a:p>
        </p:txBody>
      </p:sp>
    </p:spTree>
    <p:extLst>
      <p:ext uri="{BB962C8B-B14F-4D97-AF65-F5344CB8AC3E}">
        <p14:creationId xmlns:p14="http://schemas.microsoft.com/office/powerpoint/2010/main" val="160710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37A2F-CC8E-014B-AAE0-AADBE910D104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61D7-47AD-3841-9A68-AE64DE5E3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99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3" r:id="rId2"/>
    <p:sldLayoutId id="214748367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webinar/register/WN__BvGPNGVTe6vSnaiugDI7A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hyperlink" Target="https://us02web.zoom.us/webinar/register/WN__BvGPNGVTe6vSnaiugDI7A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47A781-6426-172B-3406-5C1717ACD10A}"/>
              </a:ext>
            </a:extLst>
          </p:cNvPr>
          <p:cNvSpPr txBox="1"/>
          <p:nvPr/>
        </p:nvSpPr>
        <p:spPr>
          <a:xfrm>
            <a:off x="1710817" y="1313935"/>
            <a:ext cx="40636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日（木）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18:30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20:00</a:t>
            </a: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各サテライト会場＋オンライン配信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E2F0AF0-B777-48C4-BFFD-A99EECD8EFC0}"/>
              </a:ext>
            </a:extLst>
          </p:cNvPr>
          <p:cNvGrpSpPr/>
          <p:nvPr/>
        </p:nvGrpSpPr>
        <p:grpSpPr>
          <a:xfrm>
            <a:off x="880743" y="1505468"/>
            <a:ext cx="589170" cy="543522"/>
            <a:chOff x="818219" y="2526518"/>
            <a:chExt cx="712382" cy="712382"/>
          </a:xfrm>
        </p:grpSpPr>
        <p:sp>
          <p:nvSpPr>
            <p:cNvPr id="10" name="円/楕円 9">
              <a:extLst>
                <a:ext uri="{FF2B5EF4-FFF2-40B4-BE49-F238E27FC236}">
                  <a16:creationId xmlns:a16="http://schemas.microsoft.com/office/drawing/2014/main" id="{D264C722-C8E0-EBE5-7FFC-ADF4624FE8B0}"/>
                </a:ext>
              </a:extLst>
            </p:cNvPr>
            <p:cNvSpPr/>
            <p:nvPr/>
          </p:nvSpPr>
          <p:spPr>
            <a:xfrm>
              <a:off x="856766" y="2565065"/>
              <a:ext cx="635288" cy="635288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円/楕円 10">
              <a:extLst>
                <a:ext uri="{FF2B5EF4-FFF2-40B4-BE49-F238E27FC236}">
                  <a16:creationId xmlns:a16="http://schemas.microsoft.com/office/drawing/2014/main" id="{38C065FF-BBD4-C55F-274B-5B86E430DA97}"/>
                </a:ext>
              </a:extLst>
            </p:cNvPr>
            <p:cNvSpPr/>
            <p:nvPr/>
          </p:nvSpPr>
          <p:spPr>
            <a:xfrm>
              <a:off x="818219" y="2526518"/>
              <a:ext cx="712382" cy="712382"/>
            </a:xfrm>
            <a:prstGeom prst="ellipse">
              <a:avLst/>
            </a:prstGeom>
            <a:noFill/>
            <a:ln w="19050">
              <a:solidFill>
                <a:srgbClr val="E6011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805919C2-312A-E5AC-39AA-27E84B2E3400}"/>
                </a:ext>
              </a:extLst>
            </p:cNvPr>
            <p:cNvSpPr txBox="1"/>
            <p:nvPr/>
          </p:nvSpPr>
          <p:spPr>
            <a:xfrm>
              <a:off x="845687" y="2721127"/>
              <a:ext cx="657445" cy="286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r>
                <a:rPr kumimoji="1" lang="en-US" altLang="ja-JP" sz="9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kumimoji="1" lang="ja-JP" altLang="en-US" sz="9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時</a:t>
              </a:r>
            </a:p>
          </p:txBody>
        </p: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2CFB7ACE-75BF-1B20-6C42-F5F14EE15A7D}"/>
              </a:ext>
            </a:extLst>
          </p:cNvPr>
          <p:cNvCxnSpPr/>
          <p:nvPr/>
        </p:nvCxnSpPr>
        <p:spPr>
          <a:xfrm>
            <a:off x="845687" y="1355222"/>
            <a:ext cx="5871446" cy="0"/>
          </a:xfrm>
          <a:prstGeom prst="line">
            <a:avLst/>
          </a:prstGeom>
          <a:ln w="19050">
            <a:solidFill>
              <a:srgbClr val="E60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AC7F437-6CF7-EEAB-9960-545F8B3FEAB3}"/>
              </a:ext>
            </a:extLst>
          </p:cNvPr>
          <p:cNvCxnSpPr>
            <a:cxnSpLocks/>
          </p:cNvCxnSpPr>
          <p:nvPr/>
        </p:nvCxnSpPr>
        <p:spPr>
          <a:xfrm>
            <a:off x="2822134" y="9418631"/>
            <a:ext cx="4104000" cy="0"/>
          </a:xfrm>
          <a:prstGeom prst="line">
            <a:avLst/>
          </a:prstGeom>
          <a:ln w="6350">
            <a:solidFill>
              <a:srgbClr val="E60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DAD0727-275E-22A6-7981-2C101575EEB0}"/>
              </a:ext>
            </a:extLst>
          </p:cNvPr>
          <p:cNvSpPr/>
          <p:nvPr/>
        </p:nvSpPr>
        <p:spPr>
          <a:xfrm>
            <a:off x="1713480" y="2160422"/>
            <a:ext cx="5950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9160D53-5CD4-D797-E7CE-3489EE661704}"/>
              </a:ext>
            </a:extLst>
          </p:cNvPr>
          <p:cNvSpPr/>
          <p:nvPr/>
        </p:nvSpPr>
        <p:spPr>
          <a:xfrm>
            <a:off x="1713480" y="2190402"/>
            <a:ext cx="5950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910A02-2742-4B4C-5351-661922073A85}"/>
              </a:ext>
            </a:extLst>
          </p:cNvPr>
          <p:cNvSpPr/>
          <p:nvPr/>
        </p:nvSpPr>
        <p:spPr>
          <a:xfrm>
            <a:off x="1713480" y="2190402"/>
            <a:ext cx="5950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C8A0996-DC3A-22E6-215A-7A02019C3086}"/>
              </a:ext>
            </a:extLst>
          </p:cNvPr>
          <p:cNvSpPr/>
          <p:nvPr/>
        </p:nvSpPr>
        <p:spPr>
          <a:xfrm>
            <a:off x="1713480" y="2375930"/>
            <a:ext cx="5950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0488D5B-8AF6-91D8-7465-9CE83815E3AC}"/>
              </a:ext>
            </a:extLst>
          </p:cNvPr>
          <p:cNvSpPr/>
          <p:nvPr/>
        </p:nvSpPr>
        <p:spPr>
          <a:xfrm>
            <a:off x="1713480" y="2375930"/>
            <a:ext cx="5950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DB9D2A0-47E6-CFA0-F390-9673E12E4A43}"/>
              </a:ext>
            </a:extLst>
          </p:cNvPr>
          <p:cNvSpPr/>
          <p:nvPr/>
        </p:nvSpPr>
        <p:spPr>
          <a:xfrm>
            <a:off x="1713480" y="2375930"/>
            <a:ext cx="5950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80651DC-3537-19AD-7A86-71163C5BEFBF}"/>
              </a:ext>
            </a:extLst>
          </p:cNvPr>
          <p:cNvSpPr/>
          <p:nvPr/>
        </p:nvSpPr>
        <p:spPr>
          <a:xfrm>
            <a:off x="1713480" y="2375930"/>
            <a:ext cx="5950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C390B77-28F9-8861-C906-0540F41D71D8}"/>
              </a:ext>
            </a:extLst>
          </p:cNvPr>
          <p:cNvSpPr/>
          <p:nvPr/>
        </p:nvSpPr>
        <p:spPr>
          <a:xfrm>
            <a:off x="1713480" y="2375930"/>
            <a:ext cx="5950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4680657-9367-201E-BAA7-084D7D9B70AF}"/>
              </a:ext>
            </a:extLst>
          </p:cNvPr>
          <p:cNvSpPr txBox="1"/>
          <p:nvPr/>
        </p:nvSpPr>
        <p:spPr>
          <a:xfrm>
            <a:off x="3335583" y="2531413"/>
            <a:ext cx="2725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、二次元コードより事前登録をお願い致します。</a:t>
            </a: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詳細は裏面をご確認ください。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3610D80-C0CF-F5D5-46E2-798C930CAB44}"/>
              </a:ext>
            </a:extLst>
          </p:cNvPr>
          <p:cNvSpPr txBox="1"/>
          <p:nvPr/>
        </p:nvSpPr>
        <p:spPr>
          <a:xfrm>
            <a:off x="1140078" y="776500"/>
            <a:ext cx="6307567" cy="52322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/>
            <a:r>
              <a:rPr lang="en-US" altLang="ja-JP" sz="2800" b="1" dirty="0" err="1">
                <a:ln w="3175">
                  <a:solidFill>
                    <a:srgbClr val="00B0F0"/>
                  </a:solidFill>
                </a:ln>
                <a:solidFill>
                  <a:srgbClr val="02469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meiji</a:t>
            </a:r>
            <a:r>
              <a:rPr lang="en-US" altLang="ja-JP" sz="2800" b="1" dirty="0">
                <a:ln w="3175">
                  <a:solidFill>
                    <a:srgbClr val="00B0F0"/>
                  </a:solidFill>
                </a:ln>
                <a:solidFill>
                  <a:srgbClr val="02469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800" b="1" dirty="0">
                <a:ln w="3175">
                  <a:solidFill>
                    <a:srgbClr val="00B0F0"/>
                  </a:solidFill>
                </a:ln>
                <a:solidFill>
                  <a:srgbClr val="02469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感染症セミナー ㏌九州</a:t>
            </a:r>
            <a:endParaRPr lang="en-US" altLang="ja-JP" sz="2800" b="1" dirty="0">
              <a:ln w="3175">
                <a:solidFill>
                  <a:srgbClr val="00B0F0"/>
                </a:solidFill>
              </a:ln>
              <a:solidFill>
                <a:srgbClr val="02469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21438C0-11D6-B8C2-57BC-CA54126AFD20}"/>
              </a:ext>
            </a:extLst>
          </p:cNvPr>
          <p:cNvSpPr txBox="1"/>
          <p:nvPr/>
        </p:nvSpPr>
        <p:spPr>
          <a:xfrm>
            <a:off x="1543233" y="3342136"/>
            <a:ext cx="546966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鹿児島大学 大学院医歯学総合研究科　感染症専門医養成講座　特任教授                                                        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鹿児島大学病院 感染制御部　副部長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4DDAB4C0-47CE-4C9B-A7E3-E1D517738B04}"/>
              </a:ext>
            </a:extLst>
          </p:cNvPr>
          <p:cNvCxnSpPr/>
          <p:nvPr/>
        </p:nvCxnSpPr>
        <p:spPr>
          <a:xfrm>
            <a:off x="978134" y="4016811"/>
            <a:ext cx="5871446" cy="0"/>
          </a:xfrm>
          <a:prstGeom prst="line">
            <a:avLst/>
          </a:prstGeom>
          <a:ln w="19050">
            <a:solidFill>
              <a:srgbClr val="E60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4A4B46E-266E-86CF-13EA-A6043A9D6BF8}"/>
              </a:ext>
            </a:extLst>
          </p:cNvPr>
          <p:cNvSpPr txBox="1"/>
          <p:nvPr/>
        </p:nvSpPr>
        <p:spPr>
          <a:xfrm>
            <a:off x="1264287" y="4485256"/>
            <a:ext cx="3653047" cy="338554"/>
          </a:xfrm>
          <a:prstGeom prst="rect">
            <a:avLst/>
          </a:prstGeom>
          <a:noFill/>
        </p:spPr>
        <p:txBody>
          <a:bodyPr wrap="square" lIns="0" rtlCol="0" anchor="t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02469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タゾピぺ</a:t>
            </a:r>
            <a:r>
              <a:rPr lang="en-US" altLang="ja-JP" sz="1050" b="1" baseline="30000" dirty="0">
                <a:solidFill>
                  <a:srgbClr val="02469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®</a:t>
            </a:r>
            <a:r>
              <a:rPr lang="ja-JP" altLang="en-US" sz="1600" b="1" dirty="0">
                <a:solidFill>
                  <a:srgbClr val="02469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配合静注用</a:t>
            </a:r>
            <a:r>
              <a:rPr lang="en-US" altLang="ja-JP" sz="1600" b="1" dirty="0">
                <a:solidFill>
                  <a:srgbClr val="02469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｢</a:t>
            </a:r>
            <a:r>
              <a:rPr lang="ja-JP" altLang="en-US" sz="1600" b="1" dirty="0">
                <a:solidFill>
                  <a:srgbClr val="02469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明治</a:t>
            </a:r>
            <a:r>
              <a:rPr lang="en-US" altLang="ja-JP" sz="1600" b="1" dirty="0">
                <a:solidFill>
                  <a:srgbClr val="02469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｣</a:t>
            </a:r>
            <a:r>
              <a:rPr lang="ja-JP" altLang="en-US" sz="1600" b="1" dirty="0">
                <a:solidFill>
                  <a:srgbClr val="02469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の拘り</a:t>
            </a:r>
            <a:endParaRPr lang="en-US" altLang="ja-JP" sz="1600" b="1" dirty="0">
              <a:solidFill>
                <a:srgbClr val="02469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312F4AE-5F46-C254-E194-BF53D44CEADE}"/>
              </a:ext>
            </a:extLst>
          </p:cNvPr>
          <p:cNvSpPr txBox="1"/>
          <p:nvPr/>
        </p:nvSpPr>
        <p:spPr>
          <a:xfrm>
            <a:off x="3051343" y="4153001"/>
            <a:ext cx="3973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Meiji Seika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ファルマ株式会社　医薬九州支店　学術グループ　　      　　　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36937C19-EA3C-FA77-4291-5E4AE35CC4AC}"/>
              </a:ext>
            </a:extLst>
          </p:cNvPr>
          <p:cNvCxnSpPr/>
          <p:nvPr/>
        </p:nvCxnSpPr>
        <p:spPr>
          <a:xfrm>
            <a:off x="985334" y="2960188"/>
            <a:ext cx="5871446" cy="0"/>
          </a:xfrm>
          <a:prstGeom prst="line">
            <a:avLst/>
          </a:prstGeom>
          <a:ln w="19050">
            <a:solidFill>
              <a:srgbClr val="E60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D0BB037-9027-609B-0AFC-D9C5821CA0B9}"/>
              </a:ext>
            </a:extLst>
          </p:cNvPr>
          <p:cNvSpPr txBox="1"/>
          <p:nvPr/>
        </p:nvSpPr>
        <p:spPr>
          <a:xfrm>
            <a:off x="673743" y="4115713"/>
            <a:ext cx="206659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情報提供：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18:35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18:45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D5AE1EB-1D78-52C7-D94F-F5585D871DBD}"/>
              </a:ext>
            </a:extLst>
          </p:cNvPr>
          <p:cNvGrpSpPr/>
          <p:nvPr/>
        </p:nvGrpSpPr>
        <p:grpSpPr>
          <a:xfrm>
            <a:off x="891103" y="2253754"/>
            <a:ext cx="589170" cy="543522"/>
            <a:chOff x="818219" y="2526518"/>
            <a:chExt cx="712382" cy="712382"/>
          </a:xfrm>
        </p:grpSpPr>
        <p:sp>
          <p:nvSpPr>
            <p:cNvPr id="15" name="円/楕円 9">
              <a:extLst>
                <a:ext uri="{FF2B5EF4-FFF2-40B4-BE49-F238E27FC236}">
                  <a16:creationId xmlns:a16="http://schemas.microsoft.com/office/drawing/2014/main" id="{D29798C4-5965-BEE6-83B7-8DF5A7DAF10C}"/>
                </a:ext>
              </a:extLst>
            </p:cNvPr>
            <p:cNvSpPr/>
            <p:nvPr/>
          </p:nvSpPr>
          <p:spPr>
            <a:xfrm>
              <a:off x="856766" y="2565065"/>
              <a:ext cx="635288" cy="635288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円/楕円 10">
              <a:extLst>
                <a:ext uri="{FF2B5EF4-FFF2-40B4-BE49-F238E27FC236}">
                  <a16:creationId xmlns:a16="http://schemas.microsoft.com/office/drawing/2014/main" id="{5B68B751-D29B-E548-3243-E2AAF9846D8D}"/>
                </a:ext>
              </a:extLst>
            </p:cNvPr>
            <p:cNvSpPr/>
            <p:nvPr/>
          </p:nvSpPr>
          <p:spPr>
            <a:xfrm>
              <a:off x="818219" y="2526518"/>
              <a:ext cx="712382" cy="712382"/>
            </a:xfrm>
            <a:prstGeom prst="ellipse">
              <a:avLst/>
            </a:prstGeom>
            <a:noFill/>
            <a:ln w="19050">
              <a:solidFill>
                <a:srgbClr val="E6011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22C95E8B-EE38-A19E-8213-85374B8CFC0C}"/>
                </a:ext>
              </a:extLst>
            </p:cNvPr>
            <p:cNvSpPr txBox="1"/>
            <p:nvPr/>
          </p:nvSpPr>
          <p:spPr>
            <a:xfrm>
              <a:off x="845687" y="2721127"/>
              <a:ext cx="657445" cy="302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9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URL</a:t>
              </a:r>
              <a:endParaRPr kumimoji="1"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A25C5F9-3F53-0CFA-DB0C-2ABC9ADACA0A}"/>
              </a:ext>
            </a:extLst>
          </p:cNvPr>
          <p:cNvSpPr txBox="1"/>
          <p:nvPr/>
        </p:nvSpPr>
        <p:spPr>
          <a:xfrm>
            <a:off x="673743" y="3069186"/>
            <a:ext cx="2504212" cy="2539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opening remarks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18:30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18:35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82A6836F-F23A-9CEE-7778-25AD34917157}"/>
              </a:ext>
            </a:extLst>
          </p:cNvPr>
          <p:cNvCxnSpPr/>
          <p:nvPr/>
        </p:nvCxnSpPr>
        <p:spPr>
          <a:xfrm>
            <a:off x="978134" y="4940188"/>
            <a:ext cx="5871446" cy="0"/>
          </a:xfrm>
          <a:prstGeom prst="line">
            <a:avLst/>
          </a:prstGeom>
          <a:ln w="19050">
            <a:solidFill>
              <a:srgbClr val="E60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8CB41FE-79A0-25E4-8FA5-01F5CA045B93}"/>
              </a:ext>
            </a:extLst>
          </p:cNvPr>
          <p:cNvSpPr txBox="1"/>
          <p:nvPr/>
        </p:nvSpPr>
        <p:spPr>
          <a:xfrm>
            <a:off x="690146" y="5020236"/>
            <a:ext cx="18630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講演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18:45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19:15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2712FD4-E2EA-8D21-2861-269FEAC1F043}"/>
              </a:ext>
            </a:extLst>
          </p:cNvPr>
          <p:cNvSpPr txBox="1"/>
          <p:nvPr/>
        </p:nvSpPr>
        <p:spPr>
          <a:xfrm>
            <a:off x="1301234" y="5353073"/>
            <a:ext cx="332373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熊本大学病院 感染免疫診療部　准教授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熊本大学病院　感染制御部　部長　　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6B0878D-D994-26AB-2BB1-93583621BC09}"/>
              </a:ext>
            </a:extLst>
          </p:cNvPr>
          <p:cNvSpPr txBox="1"/>
          <p:nvPr/>
        </p:nvSpPr>
        <p:spPr>
          <a:xfrm>
            <a:off x="1557597" y="6559005"/>
            <a:ext cx="54962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慶應義塾大学薬学部 薬効解析学講座　教授　  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松元 一明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先生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   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44AC3C8-2574-2953-BBD9-805EFDB1D2AE}"/>
              </a:ext>
            </a:extLst>
          </p:cNvPr>
          <p:cNvSpPr txBox="1"/>
          <p:nvPr/>
        </p:nvSpPr>
        <p:spPr>
          <a:xfrm>
            <a:off x="1480272" y="5927659"/>
            <a:ext cx="5369307" cy="70788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/>
            <a:r>
              <a:rPr lang="ja-JP" altLang="ja-JP" sz="2000" b="1" dirty="0">
                <a:solidFill>
                  <a:srgbClr val="023793"/>
                </a:solidFill>
                <a:latin typeface="+mn-ea"/>
              </a:rPr>
              <a:t>科学的な支援で導く抗菌薬適正使用</a:t>
            </a:r>
            <a:endParaRPr lang="en-US" altLang="ja-JP" sz="2000" b="1" dirty="0">
              <a:solidFill>
                <a:srgbClr val="023793"/>
              </a:solidFill>
              <a:latin typeface="+mn-ea"/>
            </a:endParaRPr>
          </a:p>
          <a:p>
            <a:pPr algn="just"/>
            <a:r>
              <a:rPr lang="ja-JP" altLang="en-US" sz="2000" b="1" dirty="0">
                <a:solidFill>
                  <a:srgbClr val="023793"/>
                </a:solidFill>
                <a:latin typeface="+mn-ea"/>
              </a:rPr>
              <a:t>　　　　　　</a:t>
            </a:r>
            <a:r>
              <a:rPr lang="ja-JP" altLang="ja-JP" b="1" dirty="0">
                <a:solidFill>
                  <a:srgbClr val="023793"/>
                </a:solidFill>
                <a:latin typeface="+mn-ea"/>
              </a:rPr>
              <a:t>－最新エビデンスに基づく実践－</a:t>
            </a:r>
            <a:r>
              <a:rPr lang="ja-JP" altLang="en-US" b="1" dirty="0">
                <a:solidFill>
                  <a:srgbClr val="023793"/>
                </a:solidFill>
                <a:latin typeface="+mn-ea"/>
              </a:rPr>
              <a:t>　</a:t>
            </a:r>
            <a:endParaRPr lang="en-US" altLang="ja-JP" sz="2000" b="1" dirty="0">
              <a:solidFill>
                <a:srgbClr val="023793"/>
              </a:solidFill>
              <a:latin typeface="+mn-ea"/>
            </a:endParaRP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64C5610A-9654-0FE9-0618-D9E3D7A9AAC8}"/>
              </a:ext>
            </a:extLst>
          </p:cNvPr>
          <p:cNvCxnSpPr/>
          <p:nvPr/>
        </p:nvCxnSpPr>
        <p:spPr>
          <a:xfrm>
            <a:off x="891103" y="7049324"/>
            <a:ext cx="5871446" cy="0"/>
          </a:xfrm>
          <a:prstGeom prst="line">
            <a:avLst/>
          </a:prstGeom>
          <a:ln w="19050">
            <a:solidFill>
              <a:srgbClr val="E60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9F57713-15B7-7EDE-09DA-664A651BB594}"/>
              </a:ext>
            </a:extLst>
          </p:cNvPr>
          <p:cNvSpPr txBox="1"/>
          <p:nvPr/>
        </p:nvSpPr>
        <p:spPr>
          <a:xfrm>
            <a:off x="719602" y="7147708"/>
            <a:ext cx="18630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講演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19:15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20:00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F976791-8002-81D6-DD30-8E6A70BBEEFD}"/>
              </a:ext>
            </a:extLst>
          </p:cNvPr>
          <p:cNvSpPr txBox="1"/>
          <p:nvPr/>
        </p:nvSpPr>
        <p:spPr>
          <a:xfrm>
            <a:off x="1480273" y="7475711"/>
            <a:ext cx="367492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宮崎大学医学部内科学講座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呼吸器・膠原病・感染症・脳神経内科学分野　教授　　　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34D2BD07-ACD3-A3A3-DEBF-F9BA904E825B}"/>
              </a:ext>
            </a:extLst>
          </p:cNvPr>
          <p:cNvGrpSpPr/>
          <p:nvPr/>
        </p:nvGrpSpPr>
        <p:grpSpPr>
          <a:xfrm>
            <a:off x="891915" y="5434627"/>
            <a:ext cx="573659" cy="400110"/>
            <a:chOff x="2181677" y="8181705"/>
            <a:chExt cx="712382" cy="712382"/>
          </a:xfrm>
        </p:grpSpPr>
        <p:sp>
          <p:nvSpPr>
            <p:cNvPr id="73" name="円/楕円 23">
              <a:extLst>
                <a:ext uri="{FF2B5EF4-FFF2-40B4-BE49-F238E27FC236}">
                  <a16:creationId xmlns:a16="http://schemas.microsoft.com/office/drawing/2014/main" id="{5015ADBB-73CC-F303-F763-5206C1999927}"/>
                </a:ext>
              </a:extLst>
            </p:cNvPr>
            <p:cNvSpPr/>
            <p:nvPr/>
          </p:nvSpPr>
          <p:spPr>
            <a:xfrm>
              <a:off x="2220226" y="8220254"/>
              <a:ext cx="635288" cy="6352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4" name="円/楕円 24">
              <a:extLst>
                <a:ext uri="{FF2B5EF4-FFF2-40B4-BE49-F238E27FC236}">
                  <a16:creationId xmlns:a16="http://schemas.microsoft.com/office/drawing/2014/main" id="{0FB6881F-7D7E-30D3-A3AA-C82CCA5A56B5}"/>
                </a:ext>
              </a:extLst>
            </p:cNvPr>
            <p:cNvSpPr/>
            <p:nvPr/>
          </p:nvSpPr>
          <p:spPr>
            <a:xfrm>
              <a:off x="2181677" y="8181705"/>
              <a:ext cx="712382" cy="712382"/>
            </a:xfrm>
            <a:prstGeom prst="ellipse">
              <a:avLst/>
            </a:prstGeom>
            <a:noFill/>
            <a:ln w="19050">
              <a:solidFill>
                <a:srgbClr val="E6011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FC33A124-802F-7C09-638F-E98DD88ED896}"/>
                </a:ext>
              </a:extLst>
            </p:cNvPr>
            <p:cNvSpPr txBox="1"/>
            <p:nvPr/>
          </p:nvSpPr>
          <p:spPr>
            <a:xfrm>
              <a:off x="2209144" y="8324196"/>
              <a:ext cx="657446" cy="465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座 長</a:t>
              </a:r>
            </a:p>
          </p:txBody>
        </p: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4632FA4C-7806-7C12-736B-33D343E439B4}"/>
              </a:ext>
            </a:extLst>
          </p:cNvPr>
          <p:cNvGrpSpPr/>
          <p:nvPr/>
        </p:nvGrpSpPr>
        <p:grpSpPr>
          <a:xfrm>
            <a:off x="867242" y="7573866"/>
            <a:ext cx="573659" cy="400110"/>
            <a:chOff x="2181677" y="8181705"/>
            <a:chExt cx="712382" cy="712382"/>
          </a:xfrm>
        </p:grpSpPr>
        <p:sp>
          <p:nvSpPr>
            <p:cNvPr id="77" name="円/楕円 23">
              <a:extLst>
                <a:ext uri="{FF2B5EF4-FFF2-40B4-BE49-F238E27FC236}">
                  <a16:creationId xmlns:a16="http://schemas.microsoft.com/office/drawing/2014/main" id="{FB881834-C0DE-1A8E-4E3D-21AF6FCC29F7}"/>
                </a:ext>
              </a:extLst>
            </p:cNvPr>
            <p:cNvSpPr/>
            <p:nvPr/>
          </p:nvSpPr>
          <p:spPr>
            <a:xfrm>
              <a:off x="2220225" y="8220252"/>
              <a:ext cx="635288" cy="63528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8" name="円/楕円 24">
              <a:extLst>
                <a:ext uri="{FF2B5EF4-FFF2-40B4-BE49-F238E27FC236}">
                  <a16:creationId xmlns:a16="http://schemas.microsoft.com/office/drawing/2014/main" id="{3F182D49-AB28-B57A-8FD7-F1BC95EC7174}"/>
                </a:ext>
              </a:extLst>
            </p:cNvPr>
            <p:cNvSpPr/>
            <p:nvPr/>
          </p:nvSpPr>
          <p:spPr>
            <a:xfrm>
              <a:off x="2181677" y="8181705"/>
              <a:ext cx="712382" cy="712382"/>
            </a:xfrm>
            <a:prstGeom prst="ellipse">
              <a:avLst/>
            </a:prstGeom>
            <a:noFill/>
            <a:ln w="19050">
              <a:solidFill>
                <a:srgbClr val="E6011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EA799455-977B-87ED-AC62-48220713F5AF}"/>
                </a:ext>
              </a:extLst>
            </p:cNvPr>
            <p:cNvSpPr txBox="1"/>
            <p:nvPr/>
          </p:nvSpPr>
          <p:spPr>
            <a:xfrm>
              <a:off x="2209144" y="8324196"/>
              <a:ext cx="657446" cy="465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座 長</a:t>
              </a:r>
            </a:p>
          </p:txBody>
        </p:sp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90A9A4E9-3FEF-4FB2-926A-19B82F2E5341}"/>
              </a:ext>
            </a:extLst>
          </p:cNvPr>
          <p:cNvGrpSpPr/>
          <p:nvPr/>
        </p:nvGrpSpPr>
        <p:grpSpPr>
          <a:xfrm>
            <a:off x="882160" y="6550054"/>
            <a:ext cx="573659" cy="400110"/>
            <a:chOff x="2181677" y="8181705"/>
            <a:chExt cx="712382" cy="712382"/>
          </a:xfrm>
        </p:grpSpPr>
        <p:sp>
          <p:nvSpPr>
            <p:cNvPr id="85" name="円/楕円 23">
              <a:extLst>
                <a:ext uri="{FF2B5EF4-FFF2-40B4-BE49-F238E27FC236}">
                  <a16:creationId xmlns:a16="http://schemas.microsoft.com/office/drawing/2014/main" id="{2E3922B9-56B5-57FA-32AC-D35C4BE2CF64}"/>
                </a:ext>
              </a:extLst>
            </p:cNvPr>
            <p:cNvSpPr/>
            <p:nvPr/>
          </p:nvSpPr>
          <p:spPr>
            <a:xfrm>
              <a:off x="2220225" y="8220252"/>
              <a:ext cx="635288" cy="635289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6" name="円/楕円 24">
              <a:extLst>
                <a:ext uri="{FF2B5EF4-FFF2-40B4-BE49-F238E27FC236}">
                  <a16:creationId xmlns:a16="http://schemas.microsoft.com/office/drawing/2014/main" id="{165A5EDF-E938-0B0E-3F0E-17266C6D3E9C}"/>
                </a:ext>
              </a:extLst>
            </p:cNvPr>
            <p:cNvSpPr/>
            <p:nvPr/>
          </p:nvSpPr>
          <p:spPr>
            <a:xfrm>
              <a:off x="2181677" y="8181705"/>
              <a:ext cx="712382" cy="712382"/>
            </a:xfrm>
            <a:prstGeom prst="ellipse">
              <a:avLst/>
            </a:prstGeom>
            <a:noFill/>
            <a:ln w="19050">
              <a:solidFill>
                <a:srgbClr val="E6011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85B1AD8D-C6EC-9316-C1C4-FB38655C8A3E}"/>
                </a:ext>
              </a:extLst>
            </p:cNvPr>
            <p:cNvSpPr txBox="1"/>
            <p:nvPr/>
          </p:nvSpPr>
          <p:spPr>
            <a:xfrm>
              <a:off x="2209144" y="8324196"/>
              <a:ext cx="657446" cy="452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演 者</a:t>
              </a:r>
            </a:p>
          </p:txBody>
        </p:sp>
      </p:grp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A2B3DDDC-A67A-5DD2-832D-4DAB8C891423}"/>
              </a:ext>
            </a:extLst>
          </p:cNvPr>
          <p:cNvGrpSpPr/>
          <p:nvPr/>
        </p:nvGrpSpPr>
        <p:grpSpPr>
          <a:xfrm>
            <a:off x="880174" y="8489436"/>
            <a:ext cx="573659" cy="400110"/>
            <a:chOff x="2181677" y="8181705"/>
            <a:chExt cx="712382" cy="712382"/>
          </a:xfrm>
        </p:grpSpPr>
        <p:sp>
          <p:nvSpPr>
            <p:cNvPr id="89" name="円/楕円 23">
              <a:extLst>
                <a:ext uri="{FF2B5EF4-FFF2-40B4-BE49-F238E27FC236}">
                  <a16:creationId xmlns:a16="http://schemas.microsoft.com/office/drawing/2014/main" id="{6BD6D429-2214-487A-0BC6-D5D8EA9FE475}"/>
                </a:ext>
              </a:extLst>
            </p:cNvPr>
            <p:cNvSpPr/>
            <p:nvPr/>
          </p:nvSpPr>
          <p:spPr>
            <a:xfrm>
              <a:off x="2220225" y="8220252"/>
              <a:ext cx="635288" cy="635289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0" name="円/楕円 24">
              <a:extLst>
                <a:ext uri="{FF2B5EF4-FFF2-40B4-BE49-F238E27FC236}">
                  <a16:creationId xmlns:a16="http://schemas.microsoft.com/office/drawing/2014/main" id="{DA9B8064-6A61-781E-6719-DCC38E0FF093}"/>
                </a:ext>
              </a:extLst>
            </p:cNvPr>
            <p:cNvSpPr/>
            <p:nvPr/>
          </p:nvSpPr>
          <p:spPr>
            <a:xfrm>
              <a:off x="2181677" y="8181705"/>
              <a:ext cx="712382" cy="712382"/>
            </a:xfrm>
            <a:prstGeom prst="ellipse">
              <a:avLst/>
            </a:prstGeom>
            <a:noFill/>
            <a:ln w="19050">
              <a:solidFill>
                <a:srgbClr val="E6011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020A84B0-558C-0F0E-913F-973B2E545AF0}"/>
                </a:ext>
              </a:extLst>
            </p:cNvPr>
            <p:cNvSpPr txBox="1"/>
            <p:nvPr/>
          </p:nvSpPr>
          <p:spPr>
            <a:xfrm>
              <a:off x="2209144" y="8324196"/>
              <a:ext cx="657446" cy="452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演 者</a:t>
              </a:r>
            </a:p>
          </p:txBody>
        </p:sp>
      </p:grp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FC510518-A6AF-6BDA-87EC-5C4A0500DC1F}"/>
              </a:ext>
            </a:extLst>
          </p:cNvPr>
          <p:cNvGrpSpPr/>
          <p:nvPr/>
        </p:nvGrpSpPr>
        <p:grpSpPr>
          <a:xfrm>
            <a:off x="880174" y="4453399"/>
            <a:ext cx="573659" cy="400110"/>
            <a:chOff x="2181677" y="8181705"/>
            <a:chExt cx="712382" cy="712382"/>
          </a:xfrm>
        </p:grpSpPr>
        <p:sp>
          <p:nvSpPr>
            <p:cNvPr id="93" name="円/楕円 23">
              <a:extLst>
                <a:ext uri="{FF2B5EF4-FFF2-40B4-BE49-F238E27FC236}">
                  <a16:creationId xmlns:a16="http://schemas.microsoft.com/office/drawing/2014/main" id="{BF44D9FA-0790-90B9-3868-25559E237929}"/>
                </a:ext>
              </a:extLst>
            </p:cNvPr>
            <p:cNvSpPr/>
            <p:nvPr/>
          </p:nvSpPr>
          <p:spPr>
            <a:xfrm>
              <a:off x="2220225" y="8220252"/>
              <a:ext cx="635288" cy="635289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4" name="円/楕円 24">
              <a:extLst>
                <a:ext uri="{FF2B5EF4-FFF2-40B4-BE49-F238E27FC236}">
                  <a16:creationId xmlns:a16="http://schemas.microsoft.com/office/drawing/2014/main" id="{C3A01627-00A4-F05F-E05B-1D53D8EEB43D}"/>
                </a:ext>
              </a:extLst>
            </p:cNvPr>
            <p:cNvSpPr/>
            <p:nvPr/>
          </p:nvSpPr>
          <p:spPr>
            <a:xfrm>
              <a:off x="2181677" y="8181705"/>
              <a:ext cx="712382" cy="712382"/>
            </a:xfrm>
            <a:prstGeom prst="ellipse">
              <a:avLst/>
            </a:prstGeom>
            <a:noFill/>
            <a:ln w="19050">
              <a:solidFill>
                <a:srgbClr val="E6011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BDC92326-CD57-7D8A-AC42-7EFA17D8FB4B}"/>
                </a:ext>
              </a:extLst>
            </p:cNvPr>
            <p:cNvSpPr txBox="1"/>
            <p:nvPr/>
          </p:nvSpPr>
          <p:spPr>
            <a:xfrm>
              <a:off x="2209144" y="8324196"/>
              <a:ext cx="657446" cy="452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演 者</a:t>
              </a:r>
            </a:p>
          </p:txBody>
        </p: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C7342733-B915-8C61-B2C6-8ACBA98CBACD}"/>
              </a:ext>
            </a:extLst>
          </p:cNvPr>
          <p:cNvSpPr txBox="1"/>
          <p:nvPr/>
        </p:nvSpPr>
        <p:spPr>
          <a:xfrm>
            <a:off x="1431713" y="8051343"/>
            <a:ext cx="4674476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ja-JP" altLang="en-US" sz="2000" b="1" dirty="0">
                <a:solidFill>
                  <a:srgbClr val="023793"/>
                </a:solidFill>
                <a:latin typeface="+mn-ea"/>
              </a:rPr>
              <a:t>抗菌薬の安定供給に関する現状と課題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521B7B6-F3AA-A1C3-475A-D1EED4358EFD}"/>
              </a:ext>
            </a:extLst>
          </p:cNvPr>
          <p:cNvSpPr txBox="1"/>
          <p:nvPr/>
        </p:nvSpPr>
        <p:spPr>
          <a:xfrm>
            <a:off x="1584154" y="8436604"/>
            <a:ext cx="550569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zh-CN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国際医療福祉大学医学部感染症学講座 代表教授</a:t>
            </a:r>
          </a:p>
          <a:p>
            <a:pPr>
              <a:spcBef>
                <a:spcPts val="600"/>
              </a:spcBef>
            </a:pPr>
            <a:r>
              <a:rPr kumimoji="1" lang="zh-CN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国際医療福祉大学成田病院感染制御部 部長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              　　</a:t>
            </a:r>
            <a:r>
              <a:rPr kumimoji="1"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松本 哲哉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先生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5A1715-C464-82AE-5B9D-2E0C69D761A8}"/>
              </a:ext>
            </a:extLst>
          </p:cNvPr>
          <p:cNvSpPr txBox="1"/>
          <p:nvPr/>
        </p:nvSpPr>
        <p:spPr>
          <a:xfrm>
            <a:off x="5064816" y="7538696"/>
            <a:ext cx="20867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宮崎 泰可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先生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95BD7A-0FFF-C8DC-74B0-5D491045E0F2}"/>
              </a:ext>
            </a:extLst>
          </p:cNvPr>
          <p:cNvSpPr txBox="1"/>
          <p:nvPr/>
        </p:nvSpPr>
        <p:spPr>
          <a:xfrm>
            <a:off x="5031216" y="5369603"/>
            <a:ext cx="208677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中田 浩智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先生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A5B5F8-790E-8B1D-C526-30568F0CD8A1}"/>
              </a:ext>
            </a:extLst>
          </p:cNvPr>
          <p:cNvSpPr txBox="1"/>
          <p:nvPr/>
        </p:nvSpPr>
        <p:spPr>
          <a:xfrm>
            <a:off x="5021616" y="3581826"/>
            <a:ext cx="204057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川村 英樹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先生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endParaRPr lang="ja-JP" altLang="en-US" dirty="0"/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8FA28D90-8135-8C63-79EA-0E15BB620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324" y="2000077"/>
            <a:ext cx="917326" cy="923382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5D09058-8378-DC11-FE9E-A78A1AC109EA}"/>
              </a:ext>
            </a:extLst>
          </p:cNvPr>
          <p:cNvSpPr txBox="1"/>
          <p:nvPr/>
        </p:nvSpPr>
        <p:spPr>
          <a:xfrm>
            <a:off x="3090810" y="2042594"/>
            <a:ext cx="34559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kumimoji="1" lang="en-US" altLang="ja-JP" sz="1400" kern="0" dirty="0">
                <a:solidFill>
                  <a:sysClr val="windowText" lastClr="000000"/>
                </a:solidFill>
                <a:latin typeface="Calibri"/>
                <a:ea typeface="ＭＳ Ｐゴシック" panose="020B060007020508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https://us02web.zoom.us/webinar/register/WN__BvGPNGVTe6vSnaiugDI7A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98C476E-F004-1C04-0346-24005EB946E6}"/>
              </a:ext>
            </a:extLst>
          </p:cNvPr>
          <p:cNvSpPr txBox="1"/>
          <p:nvPr/>
        </p:nvSpPr>
        <p:spPr>
          <a:xfrm>
            <a:off x="5042656" y="4436789"/>
            <a:ext cx="156193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木龍 加奈</a:t>
            </a:r>
            <a:endParaRPr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28583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E791AA42-07AB-4314-F875-10700E949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671" y="4177901"/>
            <a:ext cx="3471199" cy="3557232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D825FC2-B2AF-402E-8310-3BC3CB4D8621}"/>
              </a:ext>
            </a:extLst>
          </p:cNvPr>
          <p:cNvSpPr txBox="1"/>
          <p:nvPr/>
        </p:nvSpPr>
        <p:spPr>
          <a:xfrm>
            <a:off x="57373" y="54331"/>
            <a:ext cx="7402024" cy="5034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43" b="1" i="0" u="none" strike="noStrike" kern="1200" cap="none" spc="0" normalizeH="0" baseline="0" noProof="0" dirty="0">
                <a:ln>
                  <a:noFill/>
                </a:ln>
                <a:solidFill>
                  <a:srgbClr val="E60112"/>
                </a:solidFill>
                <a:effectLst/>
                <a:uLnTx/>
                <a:uFillTx/>
                <a:latin typeface="源ノ角ゴシック" panose="020B0500000000000000" pitchFamily="34" charset="-128"/>
                <a:ea typeface="源ノ角ゴシック" panose="020B0500000000000000" pitchFamily="34" charset="-128"/>
                <a:cs typeface="+mn-cs"/>
              </a:rPr>
              <a:t>ご視聴方法のご案内</a:t>
            </a:r>
          </a:p>
        </p:txBody>
      </p:sp>
      <p:pic>
        <p:nvPicPr>
          <p:cNvPr id="1028" name="Picture 4" descr="Meiji Seika ファルマ株式会社">
            <a:extLst>
              <a:ext uri="{FF2B5EF4-FFF2-40B4-BE49-F238E27FC236}">
                <a16:creationId xmlns:a16="http://schemas.microsoft.com/office/drawing/2014/main" id="{469325EC-9A85-DCBA-B5CF-523E8F421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845" y="10315014"/>
            <a:ext cx="462025" cy="28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8EB5BB1-E23E-5C5F-B48C-D2B7E0237155}"/>
              </a:ext>
            </a:extLst>
          </p:cNvPr>
          <p:cNvSpPr txBox="1"/>
          <p:nvPr/>
        </p:nvSpPr>
        <p:spPr>
          <a:xfrm>
            <a:off x="0" y="10291780"/>
            <a:ext cx="755967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" panose="020B0500000000000000" pitchFamily="34" charset="-128"/>
                <a:ea typeface="源ノ角ゴシック" panose="020B0500000000000000" pitchFamily="34" charset="-128"/>
                <a:cs typeface="+mn-cs"/>
              </a:rPr>
              <a:t>視聴にあたり不明な点がございましたら担当MRにお問い合わせください。</a:t>
            </a:r>
          </a:p>
        </p:txBody>
      </p:sp>
      <p:sp>
        <p:nvSpPr>
          <p:cNvPr id="18" name="角丸四角形 13">
            <a:extLst>
              <a:ext uri="{FF2B5EF4-FFF2-40B4-BE49-F238E27FC236}">
                <a16:creationId xmlns:a16="http://schemas.microsoft.com/office/drawing/2014/main" id="{8DBDA11A-132D-4B72-E8F5-93B9F2D1AE7E}"/>
              </a:ext>
            </a:extLst>
          </p:cNvPr>
          <p:cNvSpPr/>
          <p:nvPr/>
        </p:nvSpPr>
        <p:spPr>
          <a:xfrm>
            <a:off x="554866" y="2442114"/>
            <a:ext cx="6476316" cy="35979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71959" bIns="0" rtlCol="0" anchor="ctr"/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99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参加方法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D9E6A19-DB5D-4155-8627-EF4B96826894}"/>
              </a:ext>
            </a:extLst>
          </p:cNvPr>
          <p:cNvSpPr txBox="1"/>
          <p:nvPr/>
        </p:nvSpPr>
        <p:spPr>
          <a:xfrm>
            <a:off x="569834" y="922293"/>
            <a:ext cx="6402980" cy="307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99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下記の</a:t>
            </a:r>
            <a:r>
              <a:rPr kumimoji="1" lang="en-US" altLang="ja-JP" sz="1399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URL</a:t>
            </a:r>
            <a:r>
              <a:rPr kumimoji="1" lang="ja-JP" altLang="en-US" sz="1399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または二次元コードより事前登録をお願いいたします。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FAF9B6C-F044-1279-7880-7A0BA1570A96}"/>
              </a:ext>
            </a:extLst>
          </p:cNvPr>
          <p:cNvSpPr txBox="1"/>
          <p:nvPr/>
        </p:nvSpPr>
        <p:spPr>
          <a:xfrm>
            <a:off x="442143" y="2924609"/>
            <a:ext cx="6918562" cy="1194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472" marR="0" lvl="0" indent="-169778" algn="l" defTabSz="914309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9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❶当日中までに、研修会の「参加申込」は案内状の「</a:t>
            </a:r>
            <a:r>
              <a:rPr kumimoji="1" lang="en-US" altLang="ja-JP" sz="1299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URL</a:t>
            </a:r>
            <a:r>
              <a:rPr kumimoji="1" lang="ja-JP" altLang="en-US" sz="1299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」または「二次元コード」からアクセス</a:t>
            </a:r>
            <a:r>
              <a:rPr kumimoji="1" lang="ja-JP" altLang="en-US" sz="1299" kern="0" dirty="0">
                <a:solidFill>
                  <a:sysClr val="windowText" lastClr="000000"/>
                </a:solidFill>
                <a:latin typeface="Calibri"/>
                <a:ea typeface="ＭＳ Ｐゴシック" panose="020B0600070205080204" pitchFamily="50" charset="-128"/>
              </a:rPr>
              <a:t>して</a:t>
            </a:r>
            <a:r>
              <a:rPr kumimoji="1" lang="ja-JP" altLang="en-US" sz="1299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いただきメールアドレス等をご入力ください。</a:t>
            </a:r>
          </a:p>
          <a:p>
            <a:pPr marL="182472" marR="0" lvl="0" indent="-169778" algn="l" defTabSz="914309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9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❷事前登録後、「受付確認メール」が自動送信されます。</a:t>
            </a:r>
          </a:p>
          <a:p>
            <a:pPr marL="182472" marR="0" lvl="0" indent="-169778" algn="l" defTabSz="914309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9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❸</a:t>
            </a:r>
            <a:r>
              <a:rPr kumimoji="1" lang="en-US" altLang="ja-JP" sz="1299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Web</a:t>
            </a:r>
            <a:r>
              <a:rPr kumimoji="1" lang="ja-JP" altLang="en-US" sz="1299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カンファレンス当日は「受付確認メール」に記載の「ここをクリックして参加」</a:t>
            </a:r>
            <a:endParaRPr kumimoji="1" lang="en-US" altLang="ja-JP" sz="1299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182472" marR="0" lvl="0" indent="-169778" algn="l" defTabSz="914309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9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ボタンを押し、パスコードを入力してご参加ください。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D3856A3-5454-9C67-9CBF-12EAD0A91E21}"/>
              </a:ext>
            </a:extLst>
          </p:cNvPr>
          <p:cNvSpPr/>
          <p:nvPr/>
        </p:nvSpPr>
        <p:spPr>
          <a:xfrm>
            <a:off x="669744" y="8233605"/>
            <a:ext cx="6463360" cy="1882568"/>
          </a:xfrm>
          <a:prstGeom prst="rect">
            <a:avLst/>
          </a:prstGeom>
          <a:solidFill>
            <a:srgbClr val="FFF5E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＜ご注意＞</a:t>
            </a:r>
          </a:p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当講演の</a:t>
            </a: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Web</a:t>
            </a: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視聴に際しまして、薬機法上の問題等に抵触することを避けるため、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以下の</a:t>
            </a: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点につきましては固くお断りしておりますこと、予めご了承ください。</a:t>
            </a:r>
          </a:p>
          <a:p>
            <a:pPr marL="182472" marR="0" lvl="0" indent="-169778" algn="l" defTabSz="914309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●本講演会への参加には事前登録が必要です。</a:t>
            </a:r>
          </a:p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第三者へメール転送はお控えください。</a:t>
            </a:r>
          </a:p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医療関係者以外を交えた視聴はご遠慮ください。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182472" marR="0" lvl="0" indent="-169778" algn="l" defTabSz="914309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●講演会の録画</a:t>
            </a: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/</a:t>
            </a: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録音はご遠慮願います。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63C0DB1-01F6-BC18-9AE4-0048E24D98D1}"/>
              </a:ext>
            </a:extLst>
          </p:cNvPr>
          <p:cNvSpPr/>
          <p:nvPr/>
        </p:nvSpPr>
        <p:spPr>
          <a:xfrm>
            <a:off x="3668286" y="1449696"/>
            <a:ext cx="1775227" cy="276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表面と一緒です。</a:t>
            </a: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00FEFEC-4699-A7F8-1564-CE4530E0BBC8}"/>
              </a:ext>
            </a:extLst>
          </p:cNvPr>
          <p:cNvSpPr txBox="1"/>
          <p:nvPr/>
        </p:nvSpPr>
        <p:spPr>
          <a:xfrm>
            <a:off x="311623" y="7791787"/>
            <a:ext cx="3777689" cy="3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以下、任意の入力項目が続きます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D498DEE2-5308-7072-4D63-C53608F1DF03}"/>
              </a:ext>
            </a:extLst>
          </p:cNvPr>
          <p:cNvSpPr/>
          <p:nvPr/>
        </p:nvSpPr>
        <p:spPr>
          <a:xfrm>
            <a:off x="3930980" y="5996749"/>
            <a:ext cx="982664" cy="17213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42CB489-9CDA-734C-6CB3-74686421B1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9607" y="676467"/>
            <a:ext cx="1333779" cy="1342582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7BD0026-AAEB-8099-B31C-E4210C5AD1F3}"/>
              </a:ext>
            </a:extLst>
          </p:cNvPr>
          <p:cNvSpPr txBox="1"/>
          <p:nvPr/>
        </p:nvSpPr>
        <p:spPr>
          <a:xfrm>
            <a:off x="562705" y="2059699"/>
            <a:ext cx="691224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kumimoji="1" lang="en-US" altLang="ja-JP" sz="1600" kern="0" dirty="0">
                <a:solidFill>
                  <a:sysClr val="windowText" lastClr="000000"/>
                </a:solidFill>
                <a:latin typeface="Calibri"/>
                <a:ea typeface="ＭＳ Ｐゴシック" panose="020B0600070205080204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https://us02web.zoom.us/webinar/register/WN__BvGPNGVTe6vSnaiugDI7A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23C0E28-6C25-03AB-9F14-EE33286BE2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1623" y="4218706"/>
            <a:ext cx="3168079" cy="339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3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5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C55A11"/>
      </a:hlink>
      <a:folHlink>
        <a:srgbClr val="C55A1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1638</TotalTime>
  <Words>543</Words>
  <Application>Microsoft Office PowerPoint</Application>
  <PresentationFormat>ユーザー設定</PresentationFormat>
  <Paragraphs>63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メイリオ</vt:lpstr>
      <vt:lpstr>源ノ角ゴシック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solution AI</dc:creator>
  <cp:lastModifiedBy>陽子</cp:lastModifiedBy>
  <cp:revision>202</cp:revision>
  <cp:lastPrinted>2025-05-26T08:48:10Z</cp:lastPrinted>
  <dcterms:created xsi:type="dcterms:W3CDTF">2022-07-04T07:51:47Z</dcterms:created>
  <dcterms:modified xsi:type="dcterms:W3CDTF">2025-06-13T00:04:17Z</dcterms:modified>
</cp:coreProperties>
</file>