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D4A914E-02F4-ABF0-E16D-A90349C27866}" name="Kazutaka Oda" initials="KO" userId="2c6ceeab09a4e7c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684" y="-1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10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5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54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1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091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68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19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128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465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056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73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646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51AD9DA-012F-1F73-BEDD-A97AB927FD75}"/>
              </a:ext>
            </a:extLst>
          </p:cNvPr>
          <p:cNvSpPr txBox="1"/>
          <p:nvPr/>
        </p:nvSpPr>
        <p:spPr>
          <a:xfrm>
            <a:off x="514350" y="185049"/>
            <a:ext cx="58293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2180" algn="ctr"/>
            <a:r>
              <a:rPr lang="zh-CN" altLang="en-US" sz="2800" b="0" i="0" u="none" strike="noStrike" baseline="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zh-CN" sz="2800" b="0" i="0" u="none" strike="noStrike" baseline="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r>
              <a:rPr lang="zh-CN" altLang="en-US" sz="2800" b="0" i="0" u="none" strike="noStrike" baseline="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回南九州抗菌化学療法研究会</a:t>
            </a:r>
            <a:endParaRPr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71E0682-55EA-B8E0-D971-E40301CA6016}"/>
              </a:ext>
            </a:extLst>
          </p:cNvPr>
          <p:cNvSpPr txBox="1"/>
          <p:nvPr/>
        </p:nvSpPr>
        <p:spPr>
          <a:xfrm>
            <a:off x="-178" y="936883"/>
            <a:ext cx="6858177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ja-JP" altLang="en-US" sz="1200" b="0" i="0" u="none" strike="noStrike" baseline="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ja-JP" altLang="en-US" sz="800" b="0" i="0" u="none" strike="noStrike" baseline="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R="14190" algn="ctr"/>
            <a:r>
              <a:rPr lang="zh-TW" altLang="en-US" sz="12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en-US" altLang="zh-TW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【⽇</a:t>
            </a:r>
            <a:r>
              <a:rPr lang="zh-TW" altLang="en-US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時</a:t>
            </a:r>
            <a:r>
              <a:rPr lang="en-US" altLang="zh-TW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r>
              <a:rPr lang="zh-TW" altLang="en-US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en-US" altLang="zh-TW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202</a:t>
            </a:r>
            <a:r>
              <a:rPr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6</a:t>
            </a:r>
            <a:r>
              <a:rPr lang="zh-TW" altLang="en-US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6</a:t>
            </a:r>
            <a:r>
              <a:rPr lang="zh-TW" altLang="en-US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⽉</a:t>
            </a:r>
            <a:r>
              <a:rPr lang="en-US" altLang="zh-TW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lang="en-US" altLang="ja-JP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8</a:t>
            </a:r>
            <a:r>
              <a:rPr lang="en-US" altLang="zh-TW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⽇</a:t>
            </a:r>
            <a:r>
              <a:rPr lang="zh-TW" altLang="en-US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lang="ja-JP" altLang="en-US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</a:t>
            </a:r>
            <a:r>
              <a:rPr lang="zh-TW" altLang="en-US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lang="en-US" altLang="zh-TW" sz="18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10:00〜12:05</a:t>
            </a:r>
          </a:p>
          <a:p>
            <a:pPr marR="28290" algn="ctr"/>
            <a:r>
              <a:rPr lang="ja-JP" altLang="en-US" sz="14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本研修会はハイブリッド（現地＋</a:t>
            </a:r>
            <a:r>
              <a:rPr lang="en-US" altLang="ja-JP" sz="14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WEB</a:t>
            </a:r>
            <a:r>
              <a:rPr lang="ja-JP" altLang="en-US" sz="14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）形式で開催いたします。</a:t>
            </a:r>
            <a:endParaRPr lang="en-US" altLang="ja-JP" sz="1400" b="0" i="0" u="none" strike="noStrike" baseline="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R="28290" algn="ctr">
              <a:lnSpc>
                <a:spcPct val="150000"/>
              </a:lnSpc>
            </a:pPr>
            <a:r>
              <a:rPr lang="ja-JP" altLang="en-US" sz="14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会場：熊本大学病院　管理棟</a:t>
            </a:r>
            <a:r>
              <a:rPr lang="en-US" altLang="ja-JP" sz="14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ja-JP" altLang="en-US" sz="14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階　第一会議室</a:t>
            </a:r>
            <a:endParaRPr lang="en-US" altLang="ja-JP" sz="1400" b="0" i="0" u="none" strike="noStrike" baseline="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R="8410" algn="l">
              <a:lnSpc>
                <a:spcPct val="150000"/>
              </a:lnSpc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参加登録アドレス：</a:t>
            </a:r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https://zoom.us/meeting/register/is4_PLbFQ6O_t_7P1P1Ufw#/registration</a:t>
            </a:r>
          </a:p>
          <a:p>
            <a:pPr marR="8410" algn="ctr"/>
            <a:r>
              <a:rPr lang="ja-JP" altLang="en-US" sz="105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lang="ja-JP" altLang="en-US" sz="12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参加登録期限 </a:t>
            </a:r>
            <a:r>
              <a:rPr lang="en-US" altLang="ja-JP" sz="120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6/24</a:t>
            </a:r>
            <a:r>
              <a:rPr lang="ja-JP" altLang="en-US" sz="1050" b="0" i="0" u="none" strike="noStrike" baseline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現地参加の方も上記アドレスから登録をお願いします。）</a:t>
            </a:r>
            <a:endParaRPr lang="en-US" altLang="ja-JP" sz="1600" b="0" i="0" u="none" strike="noStrike" baseline="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6601ED4-1A5C-A931-6EAE-7EC728F3F819}"/>
              </a:ext>
            </a:extLst>
          </p:cNvPr>
          <p:cNvSpPr txBox="1"/>
          <p:nvPr/>
        </p:nvSpPr>
        <p:spPr>
          <a:xfrm>
            <a:off x="1" y="638374"/>
            <a:ext cx="68579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650" algn="ctr"/>
            <a:r>
              <a:rPr lang="ja-JP" altLang="en-US" sz="800" b="0" i="0" u="none" strike="noStrike" baseline="0" dirty="0">
                <a:solidFill>
                  <a:srgbClr val="7E7E7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日本化学療法学会抗菌化学療法認定医・認定歯科医師・指導医制度２単位（申請中）</a:t>
            </a:r>
            <a:endParaRPr lang="en-US" altLang="ja-JP" sz="800" b="0" i="0" u="none" strike="noStrike" baseline="0" dirty="0">
              <a:solidFill>
                <a:srgbClr val="7E7E7E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R="2650" algn="ctr"/>
            <a:r>
              <a:rPr lang="ja-JP" altLang="en-US" sz="800" b="0" i="0" u="none" strike="noStrike" baseline="0" dirty="0">
                <a:solidFill>
                  <a:srgbClr val="7E7E7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日病薬病院薬学認定薬剤師制度に基づいた研修会１単位（申請中）</a:t>
            </a:r>
            <a:r>
              <a:rPr lang="ja-JP" altLang="en-US" sz="800" dirty="0">
                <a:solidFill>
                  <a:srgbClr val="7E7E7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lang="ja-JP" altLang="en-US" sz="800" b="0" i="0" u="none" strike="noStrike" baseline="0" dirty="0">
                <a:solidFill>
                  <a:srgbClr val="7E7E7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日本病院薬剤師会が認定する</a:t>
            </a:r>
            <a:r>
              <a:rPr lang="en-US" altLang="ja-JP" sz="800" b="0" i="0" u="none" strike="noStrike" baseline="0" dirty="0">
                <a:solidFill>
                  <a:srgbClr val="7E7E7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〈</a:t>
            </a:r>
            <a:r>
              <a:rPr lang="ja-JP" altLang="en-US" sz="800" b="0" i="0" u="none" strike="noStrike" baseline="0" dirty="0">
                <a:solidFill>
                  <a:srgbClr val="7E7E7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感染領域</a:t>
            </a:r>
            <a:r>
              <a:rPr lang="en-US" altLang="ja-JP" sz="800" b="0" i="0" u="none" strike="noStrike" baseline="0" dirty="0">
                <a:solidFill>
                  <a:srgbClr val="7E7E7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〉</a:t>
            </a:r>
            <a:r>
              <a:rPr lang="ja-JP" altLang="en-US" sz="800" b="0" i="0" u="none" strike="noStrike" baseline="0" dirty="0">
                <a:solidFill>
                  <a:srgbClr val="7E7E7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の講習会１単位（申請中）</a:t>
            </a:r>
            <a:endParaRPr lang="en-US" altLang="ja-JP" sz="800" b="0" i="0" u="none" strike="noStrike" baseline="0" dirty="0">
              <a:solidFill>
                <a:srgbClr val="7E7E7E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R="2650" algn="ctr"/>
            <a:r>
              <a:rPr lang="ja-JP" altLang="en-US" sz="800" b="0" i="0" u="none" strike="noStrike" baseline="0" dirty="0">
                <a:solidFill>
                  <a:srgbClr val="7E7E7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日本医師会生涯教育講座</a:t>
            </a:r>
            <a:r>
              <a:rPr lang="en-US" altLang="ja-JP" sz="800" dirty="0">
                <a:solidFill>
                  <a:srgbClr val="7E7E7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1.5</a:t>
            </a:r>
            <a:r>
              <a:rPr lang="ja-JP" altLang="en-US" sz="800" b="0" i="0" u="none" strike="noStrike" baseline="0" dirty="0">
                <a:solidFill>
                  <a:srgbClr val="7E7E7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単位、</a:t>
            </a:r>
            <a:r>
              <a:rPr lang="en-US" altLang="ja-JP" sz="800" b="0" i="0" u="none" strike="noStrike" baseline="0" dirty="0">
                <a:solidFill>
                  <a:srgbClr val="7E7E7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CC15</a:t>
            </a:r>
            <a:r>
              <a:rPr lang="ja-JP" altLang="en-US" sz="800" dirty="0">
                <a:solidFill>
                  <a:srgbClr val="7E7E7E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臨床問題解決のプロセス</a:t>
            </a:r>
            <a:endParaRPr lang="en-US" altLang="ja-JP" sz="800" b="0" i="0" u="none" strike="noStrike" baseline="0" dirty="0">
              <a:solidFill>
                <a:srgbClr val="7E7E7E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R="2650" algn="ctr"/>
            <a:r>
              <a:rPr lang="ja-JP" altLang="en-US" sz="800" b="0" i="0" u="none" strike="noStrike" baseline="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⽇本薬剤師研修センター⽣涯研修認定の単位はございません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AF33CC6-CE99-C49A-4AFD-4B4A3236AFB8}"/>
              </a:ext>
            </a:extLst>
          </p:cNvPr>
          <p:cNvSpPr txBox="1"/>
          <p:nvPr/>
        </p:nvSpPr>
        <p:spPr>
          <a:xfrm>
            <a:off x="2218" y="3610354"/>
            <a:ext cx="6858178" cy="65556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ja-JP" altLang="en-US" sz="1200" b="0" i="0" u="none" strike="noStrike" baseline="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R="70485"/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游ゴシック"/>
                <a:ea typeface="游ゴシック"/>
              </a:rPr>
              <a:t>【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"/>
                <a:ea typeface="游ゴシック"/>
              </a:rPr>
              <a:t>オー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プニング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】</a:t>
            </a:r>
            <a:r>
              <a:rPr lang="ja-JP" sz="1200" dirty="0">
                <a:solidFill>
                  <a:srgbClr val="000000"/>
                </a:solidFill>
                <a:latin typeface="游ゴシック Light"/>
                <a:ea typeface="游ゴシック Light"/>
              </a:rPr>
              <a:t>（</a:t>
            </a:r>
            <a:r>
              <a:rPr lang="en-US" altLang="ja-JP" sz="1200" dirty="0">
                <a:solidFill>
                  <a:srgbClr val="000000"/>
                </a:solidFill>
                <a:latin typeface="游ゴシック Light"/>
                <a:ea typeface="游ゴシック"/>
              </a:rPr>
              <a:t>10:00</a:t>
            </a:r>
            <a:r>
              <a:rPr lang="ja-JP" sz="1200" dirty="0">
                <a:solidFill>
                  <a:srgbClr val="000000"/>
                </a:solidFill>
                <a:latin typeface="游ゴシック Light"/>
                <a:ea typeface="游ゴシック Light"/>
              </a:rPr>
              <a:t>～</a:t>
            </a:r>
            <a:r>
              <a:rPr lang="en-US" altLang="ja-JP" sz="1200" dirty="0">
                <a:solidFill>
                  <a:srgbClr val="000000"/>
                </a:solidFill>
                <a:latin typeface="游ゴシック Light"/>
                <a:ea typeface="游ゴシック"/>
              </a:rPr>
              <a:t>10:05</a:t>
            </a:r>
            <a:r>
              <a:rPr lang="ja-JP" sz="1200" dirty="0">
                <a:solidFill>
                  <a:srgbClr val="000000"/>
                </a:solidFill>
                <a:latin typeface="游ゴシック Light"/>
                <a:ea typeface="游ゴシック Light"/>
              </a:rPr>
              <a:t>）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「症例検討会の開催にあたって」</a:t>
            </a:r>
          </a:p>
          <a:p>
            <a:pPr lvl="1" algn="r">
              <a:spcBef>
                <a:spcPts val="600"/>
              </a:spcBef>
            </a:pPr>
            <a:r>
              <a:rPr lang="ja-JP" altLang="en-US" sz="11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熊本大学病院 感染症内科・感染制御部　中田 浩智 先生</a:t>
            </a:r>
            <a:endParaRPr lang="en-US" altLang="ja-JP" sz="1100" b="0" i="0" u="none" strike="noStrike" baseline="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lvl="1" algn="r"/>
            <a:endParaRPr lang="en-US" altLang="ja-JP" sz="1100" b="0" i="0" u="none" strike="noStrike" baseline="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10795"/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【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症例検討会：微生物同定と抗菌薬適正使用を中心に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】</a:t>
            </a:r>
            <a:r>
              <a:rPr lang="ja-JP" sz="1200" dirty="0">
                <a:solidFill>
                  <a:srgbClr val="000000"/>
                </a:solidFill>
                <a:latin typeface="游ゴシック Light"/>
                <a:ea typeface="游ゴシック Light"/>
              </a:rPr>
              <a:t>（</a:t>
            </a:r>
            <a:r>
              <a:rPr lang="en-US" altLang="ja-JP" sz="1200" dirty="0">
                <a:solidFill>
                  <a:srgbClr val="000000"/>
                </a:solidFill>
                <a:latin typeface="游ゴシック Light"/>
                <a:ea typeface="游ゴシック"/>
              </a:rPr>
              <a:t>10:05</a:t>
            </a:r>
            <a:r>
              <a:rPr lang="ja-JP" sz="1200" dirty="0">
                <a:solidFill>
                  <a:srgbClr val="000000"/>
                </a:solidFill>
                <a:latin typeface="游ゴシック Light"/>
                <a:ea typeface="游ゴシック Light"/>
              </a:rPr>
              <a:t>～</a:t>
            </a:r>
            <a:r>
              <a:rPr lang="en-US" altLang="ja-JP" sz="1200" dirty="0">
                <a:solidFill>
                  <a:srgbClr val="000000"/>
                </a:solidFill>
                <a:latin typeface="游ゴシック Light"/>
                <a:ea typeface="游ゴシック"/>
              </a:rPr>
              <a:t>11:40</a:t>
            </a:r>
            <a:r>
              <a:rPr lang="ja-JP" sz="1200" dirty="0">
                <a:solidFill>
                  <a:srgbClr val="000000"/>
                </a:solidFill>
                <a:latin typeface="游ゴシック Light"/>
                <a:ea typeface="游ゴシック Light"/>
              </a:rPr>
              <a:t>）</a:t>
            </a:r>
            <a:endParaRPr lang="en-US" altLang="ja-JP" sz="140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10795" algn="r">
              <a:spcBef>
                <a:spcPts val="600"/>
              </a:spcBef>
            </a:pPr>
            <a:r>
              <a:rPr lang="ja-JP" altLang="en-US" sz="11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座長：</a:t>
            </a:r>
            <a:r>
              <a:rPr lang="ja-JP" altLang="en-US" sz="1100" dirty="0">
                <a:solidFill>
                  <a:srgbClr val="000000"/>
                </a:solidFill>
                <a:latin typeface="游ゴシック Light"/>
                <a:ea typeface="游ゴシック Light"/>
              </a:rPr>
              <a:t>熊本大学病院 感染症内科・感染制御部　中田 浩智 先生</a:t>
            </a:r>
            <a:endParaRPr lang="en-US" altLang="ja-JP" sz="110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10795">
              <a:tabLst>
                <a:tab pos="1790700" algn="l"/>
                <a:tab pos="2781300" algn="l"/>
              </a:tabLst>
            </a:pPr>
            <a:r>
              <a:rPr lang="en-US" altLang="ja-JP" sz="1100" dirty="0">
                <a:latin typeface="游ゴシック Light"/>
                <a:ea typeface="游ゴシック Light"/>
              </a:rPr>
              <a:t>		</a:t>
            </a:r>
            <a:r>
              <a:rPr lang="ja-JP" altLang="en-US" sz="1100" dirty="0">
                <a:latin typeface="游ゴシック Light"/>
                <a:ea typeface="游ゴシック Light"/>
              </a:rPr>
              <a:t>コメンテーター　　</a:t>
            </a:r>
            <a:endParaRPr lang="en-US" altLang="ja-JP" sz="1100" dirty="0">
              <a:latin typeface="游ゴシック Light"/>
              <a:ea typeface="游ゴシック Light"/>
            </a:endParaRPr>
          </a:p>
          <a:p>
            <a:pPr marR="10795" algn="r"/>
            <a:r>
              <a:rPr lang="zh-TW" altLang="en-US" sz="1100" dirty="0">
                <a:latin typeface="游ゴシック Light"/>
                <a:ea typeface="游ゴシック Light"/>
              </a:rPr>
              <a:t>⿅児島⼤学病院</a:t>
            </a:r>
            <a:r>
              <a:rPr lang="ja-JP" altLang="en-US" sz="1100" dirty="0">
                <a:latin typeface="游ゴシック Light"/>
                <a:ea typeface="游ゴシック Light"/>
              </a:rPr>
              <a:t>　薬剤部・</a:t>
            </a:r>
            <a:r>
              <a:rPr lang="zh-TW" altLang="en-US" sz="1100" dirty="0">
                <a:latin typeface="游ゴシック Light"/>
                <a:ea typeface="游ゴシック Light"/>
              </a:rPr>
              <a:t>感染制御部</a:t>
            </a:r>
            <a:r>
              <a:rPr lang="ja-JP" altLang="en-US" sz="1100" dirty="0">
                <a:latin typeface="游ゴシック Light"/>
                <a:ea typeface="游ゴシック Light"/>
              </a:rPr>
              <a:t>　茂見 茜里 先生</a:t>
            </a:r>
            <a:endParaRPr lang="en-US" altLang="ja-JP" sz="1100" dirty="0">
              <a:latin typeface="游ゴシック Light"/>
              <a:ea typeface="游ゴシック Light"/>
            </a:endParaRPr>
          </a:p>
          <a:p>
            <a:pPr marR="10795" algn="r"/>
            <a:r>
              <a:rPr lang="ja-JP" altLang="en-US" sz="1100" dirty="0">
                <a:latin typeface="游ゴシック Light"/>
                <a:ea typeface="游ゴシック Light"/>
              </a:rPr>
              <a:t>宮崎⼤学医学部附属病院 薬剤部　平原 康寿 先生</a:t>
            </a:r>
            <a:endParaRPr lang="en-US" altLang="ja-JP" sz="1100" dirty="0">
              <a:latin typeface="游ゴシック Light"/>
              <a:ea typeface="游ゴシック Light"/>
            </a:endParaRPr>
          </a:p>
          <a:p>
            <a:pPr marR="10795" algn="r"/>
            <a:r>
              <a:rPr lang="ja-JP" altLang="en-US" sz="1100" dirty="0">
                <a:latin typeface="游ゴシック Light"/>
                <a:ea typeface="游ゴシック Light"/>
              </a:rPr>
              <a:t>熊本市民病院 呼吸器内科　岡本 真一郎 先生</a:t>
            </a:r>
            <a:endParaRPr lang="en-US" altLang="ja-JP" sz="1100" dirty="0">
              <a:latin typeface="游ゴシック Light"/>
              <a:ea typeface="游ゴシック Light"/>
            </a:endParaRPr>
          </a:p>
          <a:p>
            <a:pPr marR="10795" algn="r"/>
            <a:r>
              <a:rPr lang="ja-JP" altLang="en-US" sz="1100" dirty="0">
                <a:latin typeface="游ゴシック Light"/>
                <a:ea typeface="游ゴシック Light"/>
              </a:rPr>
              <a:t>熊本大学病院　中央検査部　林 秀幸 先生</a:t>
            </a:r>
            <a:endParaRPr lang="en-US" altLang="ja-JP" sz="1100" dirty="0">
              <a:latin typeface="游ゴシック Light"/>
              <a:ea typeface="游ゴシック Light"/>
            </a:endParaRPr>
          </a:p>
          <a:p>
            <a:pPr marR="10795" algn="r"/>
            <a:endParaRPr lang="en-US" altLang="ja-JP" sz="110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38100"/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「高度分析機器を持たない中小規模病院において</a:t>
            </a:r>
            <a:endParaRPr lang="en-US" altLang="ja-JP" sz="1400" b="0" i="0" u="none" strike="noStrike" baseline="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38100"/>
            <a:r>
              <a:rPr lang="en-US" altLang="ja-JP" sz="1400" dirty="0">
                <a:solidFill>
                  <a:srgbClr val="000000"/>
                </a:solidFill>
                <a:latin typeface="游ゴシック Light"/>
                <a:ea typeface="游ゴシック Light"/>
              </a:rPr>
              <a:t>					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稀な</a:t>
            </a:r>
            <a:r>
              <a:rPr lang="en-US" altLang="ja-JP" sz="1400" b="0" i="1" u="none" strike="noStrike" baseline="0" dirty="0" err="1">
                <a:solidFill>
                  <a:srgbClr val="000000"/>
                </a:solidFill>
                <a:latin typeface="游ゴシック Light"/>
                <a:ea typeface="游ゴシック Light"/>
              </a:rPr>
              <a:t>Herbaspirillum</a:t>
            </a:r>
            <a:r>
              <a:rPr lang="en-US" altLang="ja-JP" sz="1400" b="0" i="1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 </a:t>
            </a:r>
            <a:r>
              <a:rPr lang="en-US" altLang="ja-JP" sz="1400" b="0" i="1" u="none" strike="noStrike" baseline="0" dirty="0" err="1">
                <a:solidFill>
                  <a:srgbClr val="000000"/>
                </a:solidFill>
                <a:latin typeface="游ゴシック Light"/>
                <a:ea typeface="游ゴシック Light"/>
              </a:rPr>
              <a:t>huttiense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菌血症を経験した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1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症例」</a:t>
            </a:r>
            <a:endParaRPr lang="en-US" altLang="ja-JP" sz="140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38100" algn="r">
              <a:spcBef>
                <a:spcPts val="600"/>
              </a:spcBef>
            </a:pPr>
            <a:r>
              <a:rPr lang="ja-JP" altLang="en-US" sz="11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熊本機能病院 薬剤部　下原 朋美 </a:t>
            </a:r>
            <a:r>
              <a:rPr lang="ja-JP" altLang="en-US" sz="1100" dirty="0">
                <a:solidFill>
                  <a:srgbClr val="000000"/>
                </a:solidFill>
                <a:latin typeface="游ゴシック Light"/>
                <a:ea typeface="游ゴシック Light"/>
              </a:rPr>
              <a:t>先生</a:t>
            </a:r>
            <a:endParaRPr lang="en-US" altLang="ja-JP" sz="1100" b="0" i="0" u="none" strike="noStrike" baseline="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endParaRPr lang="en-US" altLang="ja-JP" sz="1400" b="0" i="0" u="none" strike="noStrike" baseline="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「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DS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に基づいた微生物検査報告体制の構築」</a:t>
            </a:r>
            <a:endParaRPr lang="en-US" altLang="ja-JP" sz="1400" b="0" i="0" u="none" strike="noStrike" baseline="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38100" algn="r">
              <a:spcBef>
                <a:spcPts val="600"/>
              </a:spcBef>
            </a:pPr>
            <a:r>
              <a:rPr lang="zh-TW" altLang="en-US" sz="11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独立行政法人 地域医療機能推進機構</a:t>
            </a:r>
            <a:r>
              <a:rPr lang="ja-JP" altLang="en-US" sz="1100" dirty="0">
                <a:solidFill>
                  <a:srgbClr val="000000"/>
                </a:solidFill>
                <a:latin typeface="游ゴシック Light"/>
                <a:ea typeface="游ゴシック Light"/>
              </a:rPr>
              <a:t> </a:t>
            </a:r>
            <a:r>
              <a:rPr lang="zh-TW" altLang="en-US" sz="11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宮崎江南病院 </a:t>
            </a:r>
            <a:r>
              <a:rPr lang="ja-JP" altLang="en-US" sz="11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検査部　篠﨑 寿好 先生</a:t>
            </a:r>
            <a:endParaRPr lang="en-US" altLang="ja-JP" sz="1100" b="0" i="0" u="none" strike="noStrike" baseline="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38100" algn="r"/>
            <a:endParaRPr lang="en-US" altLang="zh-TW" sz="1100" b="0" i="0" u="none" strike="noStrike" baseline="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38100"/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「一部のボトルのみ発育したレンサ球菌血液培養陽性例」</a:t>
            </a:r>
            <a:endParaRPr lang="en-US" altLang="ja-JP" sz="1400" b="0" i="0" u="none" strike="noStrike" baseline="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15875" algn="r">
              <a:spcBef>
                <a:spcPts val="600"/>
              </a:spcBef>
            </a:pPr>
            <a:r>
              <a:rPr lang="ja-JP" altLang="en-US" sz="11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鹿児島市立病院 救急科　伊福 達成 先生</a:t>
            </a:r>
            <a:endParaRPr lang="en-US" altLang="ja-JP" sz="1200" b="0" i="0" u="none" strike="noStrike" baseline="0" dirty="0">
              <a:solidFill>
                <a:srgbClr val="000000"/>
              </a:solidFill>
              <a:latin typeface="游ゴシック Light"/>
              <a:ea typeface="游ゴシック" panose="020B0400000000000000" pitchFamily="50" charset="-128"/>
            </a:endParaRPr>
          </a:p>
          <a:p>
            <a:pPr marR="10160" algn="r"/>
            <a:endParaRPr lang="en-US" altLang="ja-JP" sz="1050" b="0" i="0" u="none" strike="noStrike" baseline="0" dirty="0">
              <a:solidFill>
                <a:srgbClr val="000000"/>
              </a:solidFill>
              <a:latin typeface="游ゴシック Light"/>
              <a:ea typeface="游ゴシック" panose="020B0400000000000000" pitchFamily="50" charset="-128"/>
            </a:endParaRPr>
          </a:p>
          <a:p>
            <a:pPr marR="10795"/>
            <a:r>
              <a:rPr lang="en-US" altLang="ja-JP" sz="1400" dirty="0">
                <a:solidFill>
                  <a:srgbClr val="000000"/>
                </a:solidFill>
                <a:latin typeface="游ゴシック Light"/>
                <a:ea typeface="游ゴシック"/>
              </a:rPr>
              <a:t>【</a:t>
            </a:r>
            <a:r>
              <a:rPr lang="ja-JP" altLang="en-US" sz="1400" dirty="0">
                <a:solidFill>
                  <a:srgbClr val="000000"/>
                </a:solidFill>
                <a:latin typeface="游ゴシック Light"/>
                <a:ea typeface="游ゴシック"/>
              </a:rPr>
              <a:t>共同研究企画の経過報告および意見交換会</a:t>
            </a:r>
            <a:r>
              <a:rPr lang="en-US" altLang="ja-JP" sz="1400" dirty="0">
                <a:solidFill>
                  <a:srgbClr val="000000"/>
                </a:solidFill>
                <a:latin typeface="游ゴシック Light"/>
                <a:ea typeface="游ゴシック"/>
              </a:rPr>
              <a:t>】</a:t>
            </a:r>
            <a:r>
              <a:rPr lang="ja-JP" altLang="ja-JP" sz="1200" dirty="0">
                <a:solidFill>
                  <a:srgbClr val="000000"/>
                </a:solidFill>
                <a:latin typeface="游ゴシック Light"/>
                <a:ea typeface="游ゴシック Light"/>
              </a:rPr>
              <a:t>（</a:t>
            </a:r>
            <a:r>
              <a:rPr lang="en-US" altLang="ja-JP" sz="1200" dirty="0">
                <a:solidFill>
                  <a:srgbClr val="000000"/>
                </a:solidFill>
                <a:latin typeface="游ゴシック Light"/>
                <a:ea typeface="游ゴシック"/>
              </a:rPr>
              <a:t>11:40</a:t>
            </a:r>
            <a:r>
              <a:rPr lang="ja-JP" altLang="ja-JP" sz="1200" dirty="0">
                <a:solidFill>
                  <a:srgbClr val="000000"/>
                </a:solidFill>
                <a:latin typeface="游ゴシック Light"/>
                <a:ea typeface="游ゴシック Light"/>
              </a:rPr>
              <a:t>～</a:t>
            </a:r>
            <a:r>
              <a:rPr lang="en-US" altLang="ja-JP" sz="1200" dirty="0">
                <a:solidFill>
                  <a:srgbClr val="000000"/>
                </a:solidFill>
                <a:latin typeface="游ゴシック Light"/>
                <a:ea typeface="游ゴシック"/>
              </a:rPr>
              <a:t>12:00</a:t>
            </a:r>
            <a:r>
              <a:rPr lang="ja-JP" altLang="ja-JP" sz="1200" dirty="0">
                <a:solidFill>
                  <a:srgbClr val="000000"/>
                </a:solidFill>
                <a:latin typeface="游ゴシック Light"/>
                <a:ea typeface="游ゴシック Light"/>
              </a:rPr>
              <a:t>）</a:t>
            </a:r>
            <a:endParaRPr lang="en-US" altLang="ja-JP" sz="120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10795" algn="r">
              <a:spcBef>
                <a:spcPts val="600"/>
              </a:spcBef>
            </a:pPr>
            <a:r>
              <a:rPr lang="ja-JP" altLang="en-US" sz="1100" dirty="0">
                <a:solidFill>
                  <a:srgbClr val="000000"/>
                </a:solidFill>
                <a:latin typeface="游ゴシック Light"/>
                <a:ea typeface="游ゴシック Light"/>
              </a:rPr>
              <a:t>熊本大学病院　薬剤部　尾田 一貴 先生</a:t>
            </a:r>
            <a:endParaRPr lang="en-US" altLang="ja-JP" sz="110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1905"/>
            <a:endParaRPr lang="en-US" altLang="ja-JP" sz="1000" b="0" i="0" u="none" strike="noStrike" baseline="0" dirty="0">
              <a:solidFill>
                <a:srgbClr val="000000"/>
              </a:solidFill>
              <a:latin typeface="游ゴシック Light"/>
              <a:ea typeface="游ゴシック"/>
            </a:endParaRPr>
          </a:p>
          <a:p>
            <a:pPr marR="1905"/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【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クロージング</a:t>
            </a:r>
            <a:r>
              <a:rPr lang="en-US" altLang="ja-JP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】</a:t>
            </a:r>
            <a:r>
              <a:rPr lang="ja-JP" altLang="en-US" sz="12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（</a:t>
            </a:r>
            <a:r>
              <a:rPr lang="en-US" altLang="ja-JP" sz="12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12:00</a:t>
            </a:r>
            <a:r>
              <a:rPr lang="ja-JP" altLang="en-US" sz="12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～</a:t>
            </a:r>
            <a:r>
              <a:rPr lang="en-US" altLang="ja-JP" sz="12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12:05</a:t>
            </a:r>
            <a:r>
              <a:rPr lang="ja-JP" altLang="en-US" sz="12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）</a:t>
            </a:r>
            <a:r>
              <a:rPr lang="ja-JP" altLang="en-US" sz="14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「次回の本研究会について」</a:t>
            </a:r>
            <a:endParaRPr lang="en-US" altLang="ja-JP" sz="1400" b="0" i="0" u="none" strike="noStrike" baseline="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1905" algn="r">
              <a:spcBef>
                <a:spcPts val="600"/>
              </a:spcBef>
            </a:pPr>
            <a:r>
              <a:rPr lang="ja-JP" altLang="en-US" sz="11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宮崎大学医学部内科学講座 呼吸器・膠原病・感染症・脳神経内科学分野　宮崎 泰可 先生</a:t>
            </a:r>
            <a:endParaRPr lang="en-US" altLang="ja-JP" sz="1100" b="0" i="0" u="none" strike="noStrike" baseline="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1905"/>
            <a:endParaRPr lang="en-US" altLang="ja-JP" sz="900" dirty="0">
              <a:solidFill>
                <a:srgbClr val="000000"/>
              </a:solidFill>
              <a:latin typeface="游ゴシック Light"/>
              <a:ea typeface="游ゴシック" panose="020B0400000000000000" pitchFamily="50" charset="-128"/>
            </a:endParaRPr>
          </a:p>
          <a:p>
            <a:pPr marR="1905"/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　　</a:t>
            </a:r>
            <a:r>
              <a:rPr lang="en-US" altLang="ja-JP" sz="10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【</a:t>
            </a:r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共催</a:t>
            </a:r>
            <a:r>
              <a:rPr lang="en-US" altLang="ja-JP" sz="10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】</a:t>
            </a:r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南九州抗菌化学療法研究会・鹿児島大学感染症専門医養成講座・日本化学療法学会・</a:t>
            </a:r>
            <a:endParaRPr lang="en-US" altLang="ja-JP" sz="1000" b="0" i="0" u="none" strike="noStrike" baseline="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1905"/>
            <a:r>
              <a:rPr lang="ja-JP" altLang="en-US" sz="1000" dirty="0">
                <a:solidFill>
                  <a:srgbClr val="000000"/>
                </a:solidFill>
                <a:latin typeface="游ゴシック Light"/>
                <a:ea typeface="游ゴシック Light"/>
              </a:rPr>
              <a:t>　　　　　　熊本県感染管理ネットワーク・熊本大学病院</a:t>
            </a:r>
            <a:r>
              <a:rPr lang="zh-CN" altLang="en-US" sz="1000" dirty="0">
                <a:solidFill>
                  <a:srgbClr val="000000"/>
                </a:solidFill>
                <a:latin typeface="游ゴシック Light"/>
                <a:ea typeface="游ゴシック Light"/>
              </a:rPr>
              <a:t>感染症対応実践学寄附講座</a:t>
            </a:r>
            <a:r>
              <a:rPr lang="ja-JP" altLang="en-US" sz="1000" dirty="0">
                <a:solidFill>
                  <a:srgbClr val="000000"/>
                </a:solidFill>
                <a:latin typeface="游ゴシック Light"/>
                <a:ea typeface="游ゴシック Light"/>
              </a:rPr>
              <a:t>・</a:t>
            </a:r>
            <a:endParaRPr lang="en-US" altLang="ja-JP" sz="100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1905"/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　　　　　　熊本県病院薬剤師会感染制御研究会・</a:t>
            </a:r>
            <a:r>
              <a:rPr lang="ja-JP" sz="1000" dirty="0">
                <a:solidFill>
                  <a:srgbClr val="000000"/>
                </a:solidFill>
                <a:latin typeface="游ゴシック Light"/>
                <a:ea typeface="游ゴシック Light"/>
              </a:rPr>
              <a:t>鹿児島県病院薬剤師会</a:t>
            </a:r>
            <a:endParaRPr lang="en-US" altLang="ja-JP" sz="1000" b="0" i="0" u="none" strike="noStrike" baseline="0" dirty="0">
              <a:solidFill>
                <a:srgbClr val="000000"/>
              </a:solidFill>
              <a:latin typeface="游ゴシック Light"/>
              <a:ea typeface="游ゴシック Light"/>
            </a:endParaRPr>
          </a:p>
          <a:p>
            <a:pPr marR="1905"/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　　</a:t>
            </a:r>
            <a:r>
              <a:rPr lang="en-US" altLang="ja-JP" sz="10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【</a:t>
            </a:r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後援</a:t>
            </a:r>
            <a:r>
              <a:rPr lang="en-US" altLang="ja-JP" sz="1000" b="0" i="0" u="none" strike="noStrike" baseline="0" dirty="0">
                <a:solidFill>
                  <a:srgbClr val="000000"/>
                </a:solidFill>
                <a:latin typeface="游ゴシック Light"/>
                <a:ea typeface="游ゴシック"/>
              </a:rPr>
              <a:t>】</a:t>
            </a:r>
            <a:r>
              <a:rPr lang="ja-JP" altLang="en-US" sz="1000" b="0" i="0" u="none" strike="noStrike" baseline="0" dirty="0">
                <a:solidFill>
                  <a:srgbClr val="000000"/>
                </a:solidFill>
                <a:latin typeface="游ゴシック Light"/>
                <a:ea typeface="游ゴシック Light"/>
              </a:rPr>
              <a:t>宮崎県病院薬剤師会、熊本県医師会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BCD0847-3BD0-5BF5-7FB8-3D3DA2F2A802}"/>
              </a:ext>
            </a:extLst>
          </p:cNvPr>
          <p:cNvSpPr txBox="1"/>
          <p:nvPr/>
        </p:nvSpPr>
        <p:spPr>
          <a:xfrm>
            <a:off x="161926" y="2592810"/>
            <a:ext cx="6696074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3400" lvl="1" algn="l"/>
            <a:r>
              <a:rPr lang="ja-JP" altLang="en-US" sz="1050" b="0" i="0" u="none" strike="noStrike" baseline="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本研究会は南九州３県（宮崎県・熊本県・鹿児島県）の感染症診療に携わる医師、薬剤師、臨床検査技師、看護師等を対象に、⽇々の診療および連携に役⽴てるため、抗微⽣物薬の適正使⽤をテーマとした臨床的な研究・意⾒交換を⽬的とし、発足しました。多くのみなさまのご参加をお待ちしております。</a:t>
            </a:r>
            <a:endParaRPr lang="en-US" altLang="ja-JP" sz="105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43C6C3C-04FF-75D4-DF63-D2AA51FFBD2B}"/>
              </a:ext>
            </a:extLst>
          </p:cNvPr>
          <p:cNvSpPr txBox="1"/>
          <p:nvPr/>
        </p:nvSpPr>
        <p:spPr>
          <a:xfrm>
            <a:off x="161926" y="3190487"/>
            <a:ext cx="6569074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sz="1050" b="0" i="0" u="none" strike="noStrike" baseline="0" dirty="0">
                <a:latin typeface="游ゴシック"/>
                <a:ea typeface="游ゴシック"/>
              </a:rPr>
              <a:t>・病院薬学認定薬剤師認定制度の単位申請には、</a:t>
            </a:r>
            <a:r>
              <a:rPr lang="ja-JP" altLang="en-US" sz="1050" b="0" i="0" u="sng" strike="noStrike" baseline="0" dirty="0">
                <a:latin typeface="游ゴシック"/>
                <a:ea typeface="游ゴシック"/>
              </a:rPr>
              <a:t>薬剤師免許番号</a:t>
            </a:r>
            <a:r>
              <a:rPr lang="ja-JP" altLang="en-US" sz="1050" b="0" i="0" u="none" strike="noStrike" baseline="0" dirty="0">
                <a:latin typeface="游ゴシック"/>
                <a:ea typeface="游ゴシック"/>
              </a:rPr>
              <a:t>と会の途中で発表される</a:t>
            </a:r>
            <a:r>
              <a:rPr lang="en-US" altLang="ja-JP" sz="1050" b="0" i="0" u="sng" strike="noStrike" baseline="0" dirty="0">
                <a:latin typeface="游ゴシック"/>
                <a:ea typeface="游ゴシック"/>
              </a:rPr>
              <a:t>2</a:t>
            </a:r>
            <a:r>
              <a:rPr lang="ja-JP" altLang="en-US" sz="1050" b="0" i="0" u="sng" strike="noStrike" baseline="0" dirty="0">
                <a:latin typeface="游ゴシック"/>
                <a:ea typeface="游ゴシック"/>
              </a:rPr>
              <a:t>つのキーワード</a:t>
            </a:r>
            <a:r>
              <a:rPr lang="ja-JP" altLang="en-US" sz="1050" b="0" i="0" u="none" strike="noStrike" baseline="0" dirty="0">
                <a:latin typeface="游ゴシック"/>
                <a:ea typeface="游ゴシック"/>
              </a:rPr>
              <a:t>が必要です。この単位を必要とされる薬剤師の先生方は、研修会終了直後に公開される確認ページに、メールアドレス等を含めて、必要事項をご入力ください。</a:t>
            </a:r>
            <a:endParaRPr lang="en-US" altLang="ja-JP" sz="1050" b="0" i="0" u="none" strike="noStrike" baseline="0" dirty="0">
              <a:latin typeface="游ゴシック"/>
              <a:ea typeface="游ゴシック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B54C971-06C2-AF7C-C943-CA16E77333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363127"/>
            <a:ext cx="755650" cy="75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562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</TotalTime>
  <Words>613</Words>
  <Application>Microsoft Office PowerPoint</Application>
  <PresentationFormat>A4 210 x 297 mm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Kazutaka Oda</dc:creator>
  <cp:lastModifiedBy>hiro naka</cp:lastModifiedBy>
  <cp:revision>39</cp:revision>
  <dcterms:created xsi:type="dcterms:W3CDTF">2024-12-04T01:22:08Z</dcterms:created>
  <dcterms:modified xsi:type="dcterms:W3CDTF">2026-06-01T12:58:21Z</dcterms:modified>
</cp:coreProperties>
</file>